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7" r:id="rId6"/>
    <p:sldId id="258" r:id="rId7"/>
    <p:sldId id="276" r:id="rId8"/>
    <p:sldId id="259" r:id="rId9"/>
    <p:sldId id="277" r:id="rId10"/>
    <p:sldId id="260" r:id="rId11"/>
    <p:sldId id="261" r:id="rId12"/>
    <p:sldId id="278" r:id="rId13"/>
    <p:sldId id="279" r:id="rId14"/>
    <p:sldId id="262" r:id="rId15"/>
    <p:sldId id="263" r:id="rId16"/>
    <p:sldId id="264" r:id="rId17"/>
    <p:sldId id="266" r:id="rId18"/>
    <p:sldId id="268" r:id="rId19"/>
    <p:sldId id="269" r:id="rId20"/>
    <p:sldId id="267" r:id="rId21"/>
    <p:sldId id="270" r:id="rId22"/>
    <p:sldId id="271" r:id="rId23"/>
    <p:sldId id="280" r:id="rId24"/>
    <p:sldId id="272" r:id="rId25"/>
    <p:sldId id="273" r:id="rId26"/>
    <p:sldId id="274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41" autoAdjust="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alitki\Documents\Overpas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alitki\Documents\Overpas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alitki\Documents\Overpas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layout>
        <c:manualLayout>
          <c:xMode val="edge"/>
          <c:yMode val="edge"/>
          <c:x val="0.1577567804024497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Queries!$B$1</c:f>
              <c:strCache>
                <c:ptCount val="1"/>
                <c:pt idx="0">
                  <c:v>Среднее время выполнения запроса, сек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Queries!$A$3:$A$7</c:f>
              <c:strCache>
                <c:ptCount val="5"/>
                <c:pt idx="0">
                  <c:v>Без группировки</c:v>
                </c:pt>
                <c:pt idx="1">
                  <c:v>Без проверки значения атрибута</c:v>
                </c:pt>
                <c:pt idx="2">
                  <c:v>Группировка значений</c:v>
                </c:pt>
                <c:pt idx="3">
                  <c:v>Группировка ключей без проверки значений</c:v>
                </c:pt>
                <c:pt idx="4">
                  <c:v>Группировка ключей и значений</c:v>
                </c:pt>
              </c:strCache>
            </c:strRef>
          </c:cat>
          <c:val>
            <c:numRef>
              <c:f>Queries!$B$3:$B$7</c:f>
              <c:numCache>
                <c:formatCode>General</c:formatCode>
                <c:ptCount val="5"/>
                <c:pt idx="0">
                  <c:v>13.729999999999999</c:v>
                </c:pt>
                <c:pt idx="1">
                  <c:v>8.82</c:v>
                </c:pt>
                <c:pt idx="2">
                  <c:v>4.91</c:v>
                </c:pt>
                <c:pt idx="3">
                  <c:v>3.2</c:v>
                </c:pt>
                <c:pt idx="4">
                  <c:v>2.34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48-4347-820E-88CAA482EF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30789824"/>
        <c:axId val="334909392"/>
        <c:axId val="0"/>
      </c:bar3DChart>
      <c:catAx>
        <c:axId val="330789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4909392"/>
        <c:crosses val="autoZero"/>
        <c:auto val="1"/>
        <c:lblAlgn val="ctr"/>
        <c:lblOffset val="100"/>
        <c:noMultiLvlLbl val="0"/>
      </c:catAx>
      <c:valAx>
        <c:axId val="334909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0789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Объём передаваемых данных</a:t>
            </a:r>
            <a:r>
              <a:rPr lang="en-US"/>
              <a:t>, </a:t>
            </a:r>
            <a:r>
              <a:rPr lang="ru-RU"/>
              <a:t>килобайт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Queries!$E$1</c:f>
              <c:strCache>
                <c:ptCount val="1"/>
                <c:pt idx="0">
                  <c:v>Объём передаваемых данных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Queries!$D$3:$D$7</c:f>
              <c:strCache>
                <c:ptCount val="5"/>
                <c:pt idx="0">
                  <c:v>Без группировки</c:v>
                </c:pt>
                <c:pt idx="1">
                  <c:v>Без проверки значения атрибута</c:v>
                </c:pt>
                <c:pt idx="2">
                  <c:v>Группировка значений</c:v>
                </c:pt>
                <c:pt idx="3">
                  <c:v>Группировка ключей без проверки значений</c:v>
                </c:pt>
                <c:pt idx="4">
                  <c:v>Группировка ключей и значений</c:v>
                </c:pt>
              </c:strCache>
            </c:strRef>
          </c:cat>
          <c:val>
            <c:numRef>
              <c:f>Queries!$E$3:$E$7</c:f>
              <c:numCache>
                <c:formatCode>General</c:formatCode>
                <c:ptCount val="5"/>
                <c:pt idx="0">
                  <c:v>201</c:v>
                </c:pt>
                <c:pt idx="1">
                  <c:v>991</c:v>
                </c:pt>
                <c:pt idx="2">
                  <c:v>201</c:v>
                </c:pt>
                <c:pt idx="3">
                  <c:v>991</c:v>
                </c:pt>
                <c:pt idx="4">
                  <c:v>219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31-42C6-B6AE-7E17B36F10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63044208"/>
        <c:axId val="208511248"/>
        <c:axId val="0"/>
      </c:bar3DChart>
      <c:catAx>
        <c:axId val="563044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08511248"/>
        <c:crosses val="autoZero"/>
        <c:auto val="1"/>
        <c:lblAlgn val="ctr"/>
        <c:lblOffset val="100"/>
        <c:noMultiLvlLbl val="0"/>
      </c:catAx>
      <c:valAx>
        <c:axId val="208511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63044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b="0" i="0" baseline="0">
                <a:effectLst/>
              </a:rPr>
              <a:t>Зависимость времени рассчёта рейтинга от количества учитываемых точек</a:t>
            </a:r>
            <a:endParaRPr lang="ru-RU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Drawing!$B$1</c:f>
              <c:strCache>
                <c:ptCount val="1"/>
                <c:pt idx="0">
                  <c:v>Список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31750" cap="rnd">
                <a:solidFill>
                  <a:schemeClr val="accent1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xVal>
            <c:numRef>
              <c:f>Drawing!$A$2:$A$128</c:f>
              <c:numCache>
                <c:formatCode>General</c:formatCode>
                <c:ptCount val="127"/>
                <c:pt idx="0">
                  <c:v>3</c:v>
                </c:pt>
                <c:pt idx="1">
                  <c:v>4</c:v>
                </c:pt>
                <c:pt idx="2">
                  <c:v>6</c:v>
                </c:pt>
                <c:pt idx="3">
                  <c:v>7</c:v>
                </c:pt>
                <c:pt idx="4">
                  <c:v>11</c:v>
                </c:pt>
                <c:pt idx="5">
                  <c:v>18</c:v>
                </c:pt>
                <c:pt idx="6">
                  <c:v>40</c:v>
                </c:pt>
                <c:pt idx="7">
                  <c:v>42</c:v>
                </c:pt>
                <c:pt idx="8">
                  <c:v>43</c:v>
                </c:pt>
                <c:pt idx="9">
                  <c:v>55</c:v>
                </c:pt>
                <c:pt idx="10">
                  <c:v>65</c:v>
                </c:pt>
                <c:pt idx="11">
                  <c:v>66</c:v>
                </c:pt>
                <c:pt idx="12">
                  <c:v>77</c:v>
                </c:pt>
                <c:pt idx="13">
                  <c:v>79</c:v>
                </c:pt>
                <c:pt idx="14">
                  <c:v>101</c:v>
                </c:pt>
                <c:pt idx="15">
                  <c:v>106</c:v>
                </c:pt>
                <c:pt idx="16">
                  <c:v>114</c:v>
                </c:pt>
                <c:pt idx="17">
                  <c:v>118</c:v>
                </c:pt>
                <c:pt idx="18">
                  <c:v>135</c:v>
                </c:pt>
                <c:pt idx="19">
                  <c:v>146</c:v>
                </c:pt>
                <c:pt idx="20">
                  <c:v>161</c:v>
                </c:pt>
                <c:pt idx="21">
                  <c:v>195</c:v>
                </c:pt>
                <c:pt idx="22">
                  <c:v>223</c:v>
                </c:pt>
                <c:pt idx="23">
                  <c:v>232</c:v>
                </c:pt>
                <c:pt idx="24">
                  <c:v>245</c:v>
                </c:pt>
                <c:pt idx="25">
                  <c:v>248</c:v>
                </c:pt>
                <c:pt idx="26">
                  <c:v>251</c:v>
                </c:pt>
                <c:pt idx="27">
                  <c:v>252</c:v>
                </c:pt>
                <c:pt idx="28">
                  <c:v>268</c:v>
                </c:pt>
                <c:pt idx="29">
                  <c:v>289</c:v>
                </c:pt>
                <c:pt idx="30">
                  <c:v>291</c:v>
                </c:pt>
                <c:pt idx="31">
                  <c:v>295</c:v>
                </c:pt>
                <c:pt idx="32">
                  <c:v>298</c:v>
                </c:pt>
                <c:pt idx="33">
                  <c:v>301</c:v>
                </c:pt>
                <c:pt idx="34">
                  <c:v>303</c:v>
                </c:pt>
                <c:pt idx="35">
                  <c:v>313</c:v>
                </c:pt>
                <c:pt idx="36">
                  <c:v>319</c:v>
                </c:pt>
                <c:pt idx="37">
                  <c:v>324</c:v>
                </c:pt>
                <c:pt idx="38">
                  <c:v>356</c:v>
                </c:pt>
                <c:pt idx="39">
                  <c:v>359</c:v>
                </c:pt>
                <c:pt idx="40">
                  <c:v>373</c:v>
                </c:pt>
                <c:pt idx="41">
                  <c:v>375</c:v>
                </c:pt>
                <c:pt idx="42">
                  <c:v>376</c:v>
                </c:pt>
                <c:pt idx="43">
                  <c:v>378</c:v>
                </c:pt>
                <c:pt idx="44">
                  <c:v>409</c:v>
                </c:pt>
                <c:pt idx="45">
                  <c:v>417</c:v>
                </c:pt>
                <c:pt idx="46">
                  <c:v>434</c:v>
                </c:pt>
                <c:pt idx="47">
                  <c:v>455</c:v>
                </c:pt>
                <c:pt idx="48">
                  <c:v>468</c:v>
                </c:pt>
                <c:pt idx="49">
                  <c:v>478</c:v>
                </c:pt>
                <c:pt idx="50">
                  <c:v>486</c:v>
                </c:pt>
                <c:pt idx="51">
                  <c:v>495</c:v>
                </c:pt>
                <c:pt idx="52">
                  <c:v>517</c:v>
                </c:pt>
                <c:pt idx="53">
                  <c:v>547</c:v>
                </c:pt>
                <c:pt idx="54">
                  <c:v>563</c:v>
                </c:pt>
                <c:pt idx="55">
                  <c:v>591</c:v>
                </c:pt>
                <c:pt idx="56">
                  <c:v>599</c:v>
                </c:pt>
                <c:pt idx="57">
                  <c:v>608</c:v>
                </c:pt>
                <c:pt idx="58">
                  <c:v>648</c:v>
                </c:pt>
                <c:pt idx="59">
                  <c:v>657</c:v>
                </c:pt>
                <c:pt idx="60">
                  <c:v>664</c:v>
                </c:pt>
                <c:pt idx="61">
                  <c:v>685</c:v>
                </c:pt>
                <c:pt idx="62">
                  <c:v>715</c:v>
                </c:pt>
                <c:pt idx="63">
                  <c:v>743</c:v>
                </c:pt>
                <c:pt idx="64">
                  <c:v>752</c:v>
                </c:pt>
                <c:pt idx="65">
                  <c:v>756</c:v>
                </c:pt>
                <c:pt idx="66">
                  <c:v>767</c:v>
                </c:pt>
                <c:pt idx="67">
                  <c:v>789</c:v>
                </c:pt>
                <c:pt idx="68">
                  <c:v>795</c:v>
                </c:pt>
                <c:pt idx="69">
                  <c:v>818</c:v>
                </c:pt>
                <c:pt idx="70">
                  <c:v>825</c:v>
                </c:pt>
                <c:pt idx="71">
                  <c:v>832</c:v>
                </c:pt>
                <c:pt idx="72">
                  <c:v>848</c:v>
                </c:pt>
                <c:pt idx="73">
                  <c:v>854</c:v>
                </c:pt>
                <c:pt idx="74">
                  <c:v>876</c:v>
                </c:pt>
                <c:pt idx="75">
                  <c:v>911</c:v>
                </c:pt>
                <c:pt idx="76">
                  <c:v>921</c:v>
                </c:pt>
                <c:pt idx="77">
                  <c:v>948</c:v>
                </c:pt>
                <c:pt idx="78">
                  <c:v>955</c:v>
                </c:pt>
                <c:pt idx="79">
                  <c:v>987</c:v>
                </c:pt>
                <c:pt idx="80">
                  <c:v>988</c:v>
                </c:pt>
                <c:pt idx="81">
                  <c:v>998</c:v>
                </c:pt>
                <c:pt idx="82">
                  <c:v>1011</c:v>
                </c:pt>
                <c:pt idx="83">
                  <c:v>1055</c:v>
                </c:pt>
                <c:pt idx="84">
                  <c:v>1083</c:v>
                </c:pt>
                <c:pt idx="85">
                  <c:v>1113</c:v>
                </c:pt>
                <c:pt idx="86">
                  <c:v>1116</c:v>
                </c:pt>
                <c:pt idx="87">
                  <c:v>1120</c:v>
                </c:pt>
                <c:pt idx="88">
                  <c:v>1133</c:v>
                </c:pt>
                <c:pt idx="89">
                  <c:v>1216</c:v>
                </c:pt>
                <c:pt idx="90">
                  <c:v>1255</c:v>
                </c:pt>
                <c:pt idx="91">
                  <c:v>1277</c:v>
                </c:pt>
                <c:pt idx="92">
                  <c:v>1306</c:v>
                </c:pt>
                <c:pt idx="93">
                  <c:v>1347</c:v>
                </c:pt>
                <c:pt idx="94">
                  <c:v>1351</c:v>
                </c:pt>
                <c:pt idx="95">
                  <c:v>1389</c:v>
                </c:pt>
                <c:pt idx="96">
                  <c:v>1457</c:v>
                </c:pt>
                <c:pt idx="97">
                  <c:v>1610</c:v>
                </c:pt>
                <c:pt idx="98">
                  <c:v>1674</c:v>
                </c:pt>
                <c:pt idx="99">
                  <c:v>1687</c:v>
                </c:pt>
                <c:pt idx="100">
                  <c:v>1690</c:v>
                </c:pt>
                <c:pt idx="101">
                  <c:v>1796</c:v>
                </c:pt>
                <c:pt idx="102">
                  <c:v>1802</c:v>
                </c:pt>
                <c:pt idx="103">
                  <c:v>1965</c:v>
                </c:pt>
                <c:pt idx="104">
                  <c:v>1987</c:v>
                </c:pt>
                <c:pt idx="105">
                  <c:v>1992</c:v>
                </c:pt>
                <c:pt idx="106">
                  <c:v>2595</c:v>
                </c:pt>
                <c:pt idx="107">
                  <c:v>2665</c:v>
                </c:pt>
                <c:pt idx="108">
                  <c:v>2731</c:v>
                </c:pt>
                <c:pt idx="109">
                  <c:v>2766</c:v>
                </c:pt>
                <c:pt idx="110">
                  <c:v>2790</c:v>
                </c:pt>
                <c:pt idx="111">
                  <c:v>3096</c:v>
                </c:pt>
                <c:pt idx="112">
                  <c:v>3305</c:v>
                </c:pt>
                <c:pt idx="113">
                  <c:v>3358</c:v>
                </c:pt>
                <c:pt idx="114">
                  <c:v>3434</c:v>
                </c:pt>
                <c:pt idx="115">
                  <c:v>3758</c:v>
                </c:pt>
                <c:pt idx="116">
                  <c:v>4383</c:v>
                </c:pt>
                <c:pt idx="117">
                  <c:v>4432</c:v>
                </c:pt>
                <c:pt idx="118">
                  <c:v>4703</c:v>
                </c:pt>
                <c:pt idx="119">
                  <c:v>5257</c:v>
                </c:pt>
                <c:pt idx="120">
                  <c:v>5561</c:v>
                </c:pt>
                <c:pt idx="121">
                  <c:v>6195</c:v>
                </c:pt>
                <c:pt idx="122">
                  <c:v>6273</c:v>
                </c:pt>
                <c:pt idx="123">
                  <c:v>6295</c:v>
                </c:pt>
                <c:pt idx="124">
                  <c:v>11144</c:v>
                </c:pt>
                <c:pt idx="125">
                  <c:v>11997</c:v>
                </c:pt>
                <c:pt idx="126">
                  <c:v>14686</c:v>
                </c:pt>
              </c:numCache>
            </c:numRef>
          </c:xVal>
          <c:yVal>
            <c:numRef>
              <c:f>Drawing!$B$2:$B$128</c:f>
              <c:numCache>
                <c:formatCode>General</c:formatCode>
                <c:ptCount val="127"/>
                <c:pt idx="0">
                  <c:v>0.39855173807311001</c:v>
                </c:pt>
                <c:pt idx="1">
                  <c:v>0.35241471976949201</c:v>
                </c:pt>
                <c:pt idx="2">
                  <c:v>0.38067935690267202</c:v>
                </c:pt>
                <c:pt idx="3">
                  <c:v>0.355128635006493</c:v>
                </c:pt>
                <c:pt idx="4">
                  <c:v>0.41225383501461199</c:v>
                </c:pt>
                <c:pt idx="5">
                  <c:v>0.52167167375169998</c:v>
                </c:pt>
                <c:pt idx="6">
                  <c:v>0.42913307340034795</c:v>
                </c:pt>
                <c:pt idx="7">
                  <c:v>0.44998402910567797</c:v>
                </c:pt>
                <c:pt idx="8">
                  <c:v>0.51319904997668597</c:v>
                </c:pt>
                <c:pt idx="9">
                  <c:v>0.47354917746219499</c:v>
                </c:pt>
                <c:pt idx="10">
                  <c:v>0.65141120508117401</c:v>
                </c:pt>
                <c:pt idx="11">
                  <c:v>0.54219178529919798</c:v>
                </c:pt>
                <c:pt idx="12">
                  <c:v>0.53014466432991392</c:v>
                </c:pt>
                <c:pt idx="13">
                  <c:v>0.55119423626266495</c:v>
                </c:pt>
                <c:pt idx="14">
                  <c:v>0.60249430861196207</c:v>
                </c:pt>
                <c:pt idx="15">
                  <c:v>0.60792211750930603</c:v>
                </c:pt>
                <c:pt idx="16">
                  <c:v>0.63400225663741905</c:v>
                </c:pt>
                <c:pt idx="17">
                  <c:v>0.68364768899390105</c:v>
                </c:pt>
                <c:pt idx="18">
                  <c:v>0.68371355945109802</c:v>
                </c:pt>
                <c:pt idx="19">
                  <c:v>0.67927845255814001</c:v>
                </c:pt>
                <c:pt idx="20">
                  <c:v>0.70913205649924604</c:v>
                </c:pt>
                <c:pt idx="21">
                  <c:v>0.78042263822131697</c:v>
                </c:pt>
                <c:pt idx="22">
                  <c:v>1.0508234727110901</c:v>
                </c:pt>
                <c:pt idx="23">
                  <c:v>0.99680923545203193</c:v>
                </c:pt>
                <c:pt idx="24">
                  <c:v>1.00382602040444</c:v>
                </c:pt>
                <c:pt idx="25">
                  <c:v>1.2142556103548401</c:v>
                </c:pt>
                <c:pt idx="26">
                  <c:v>0.89315019464197198</c:v>
                </c:pt>
                <c:pt idx="27">
                  <c:v>1.0828610229112698</c:v>
                </c:pt>
                <c:pt idx="28">
                  <c:v>1.00693730063861</c:v>
                </c:pt>
                <c:pt idx="29">
                  <c:v>0.94610542482389703</c:v>
                </c:pt>
                <c:pt idx="30">
                  <c:v>1.12833591520129</c:v>
                </c:pt>
                <c:pt idx="31">
                  <c:v>1.06975490411199</c:v>
                </c:pt>
                <c:pt idx="32">
                  <c:v>0.95140048486863704</c:v>
                </c:pt>
                <c:pt idx="33">
                  <c:v>1.1745392077538699</c:v>
                </c:pt>
                <c:pt idx="34">
                  <c:v>0.97463465036023</c:v>
                </c:pt>
                <c:pt idx="35">
                  <c:v>1.1298586632431</c:v>
                </c:pt>
                <c:pt idx="36">
                  <c:v>1.3619337200442201</c:v>
                </c:pt>
                <c:pt idx="37">
                  <c:v>1.29494551793916</c:v>
                </c:pt>
                <c:pt idx="38">
                  <c:v>1.5291715626529099</c:v>
                </c:pt>
                <c:pt idx="39">
                  <c:v>1.24033573715344</c:v>
                </c:pt>
                <c:pt idx="40">
                  <c:v>1.4246184821935901</c:v>
                </c:pt>
                <c:pt idx="41">
                  <c:v>1.5019328941085399</c:v>
                </c:pt>
                <c:pt idx="42">
                  <c:v>1.4970350202829501</c:v>
                </c:pt>
                <c:pt idx="43">
                  <c:v>1.44196133516642</c:v>
                </c:pt>
                <c:pt idx="44">
                  <c:v>1.3385009044190299</c:v>
                </c:pt>
                <c:pt idx="45">
                  <c:v>1.7431422660827198</c:v>
                </c:pt>
                <c:pt idx="46">
                  <c:v>1.68462743368859</c:v>
                </c:pt>
                <c:pt idx="47">
                  <c:v>1.618566081625</c:v>
                </c:pt>
                <c:pt idx="48">
                  <c:v>1.6515965835023398</c:v>
                </c:pt>
                <c:pt idx="49">
                  <c:v>1.3947655224698698</c:v>
                </c:pt>
                <c:pt idx="50">
                  <c:v>1.38013672652352</c:v>
                </c:pt>
                <c:pt idx="51">
                  <c:v>2.22158994001123</c:v>
                </c:pt>
                <c:pt idx="52">
                  <c:v>1.7257996720297899</c:v>
                </c:pt>
                <c:pt idx="53">
                  <c:v>2.1138928953031</c:v>
                </c:pt>
                <c:pt idx="54">
                  <c:v>2.0126825340271299</c:v>
                </c:pt>
                <c:pt idx="55">
                  <c:v>2.3871399931731099</c:v>
                </c:pt>
                <c:pt idx="56">
                  <c:v>2.26322528742923</c:v>
                </c:pt>
                <c:pt idx="57">
                  <c:v>2.1195186515514397</c:v>
                </c:pt>
                <c:pt idx="58">
                  <c:v>2.4608135658324799</c:v>
                </c:pt>
                <c:pt idx="59">
                  <c:v>2.4673000735689801</c:v>
                </c:pt>
                <c:pt idx="60">
                  <c:v>1.9960024358733801</c:v>
                </c:pt>
                <c:pt idx="61">
                  <c:v>2.1518216470563698</c:v>
                </c:pt>
                <c:pt idx="62">
                  <c:v>3.0800546999569702</c:v>
                </c:pt>
                <c:pt idx="63">
                  <c:v>3.1268533541757999</c:v>
                </c:pt>
                <c:pt idx="64">
                  <c:v>2.68719557495095</c:v>
                </c:pt>
                <c:pt idx="65">
                  <c:v>4.4717748681327105</c:v>
                </c:pt>
                <c:pt idx="66">
                  <c:v>2.8855113628089697</c:v>
                </c:pt>
                <c:pt idx="67">
                  <c:v>2.6912998900865301</c:v>
                </c:pt>
                <c:pt idx="68">
                  <c:v>3.6340290116575398</c:v>
                </c:pt>
                <c:pt idx="69">
                  <c:v>2.58817020486081</c:v>
                </c:pt>
                <c:pt idx="70">
                  <c:v>3.2664553389386</c:v>
                </c:pt>
                <c:pt idx="71">
                  <c:v>3.2258124130284198</c:v>
                </c:pt>
                <c:pt idx="72">
                  <c:v>2.7212193336610402</c:v>
                </c:pt>
                <c:pt idx="73">
                  <c:v>3.5220952697644297</c:v>
                </c:pt>
                <c:pt idx="74">
                  <c:v>3.0224662799063799</c:v>
                </c:pt>
                <c:pt idx="75">
                  <c:v>2.9897665297154798</c:v>
                </c:pt>
                <c:pt idx="76">
                  <c:v>2.79568659138799</c:v>
                </c:pt>
                <c:pt idx="77">
                  <c:v>3.6324407383850801</c:v>
                </c:pt>
                <c:pt idx="78">
                  <c:v>3.8983400376139499</c:v>
                </c:pt>
                <c:pt idx="79">
                  <c:v>4.6159442956021701</c:v>
                </c:pt>
                <c:pt idx="80">
                  <c:v>3.0600644001860302</c:v>
                </c:pt>
                <c:pt idx="81">
                  <c:v>3.0323951709547998</c:v>
                </c:pt>
                <c:pt idx="82">
                  <c:v>2.8681026208846698</c:v>
                </c:pt>
                <c:pt idx="83">
                  <c:v>3.8293650845001399</c:v>
                </c:pt>
                <c:pt idx="84">
                  <c:v>3.01935511680264</c:v>
                </c:pt>
                <c:pt idx="85">
                  <c:v>6.0616128305797803</c:v>
                </c:pt>
                <c:pt idx="86">
                  <c:v>3.6298587181814703</c:v>
                </c:pt>
                <c:pt idx="87">
                  <c:v>5.6291041875329499</c:v>
                </c:pt>
                <c:pt idx="88">
                  <c:v>4.6438785447697404</c:v>
                </c:pt>
                <c:pt idx="89">
                  <c:v>5.03620707199235</c:v>
                </c:pt>
                <c:pt idx="90">
                  <c:v>4.3329671417601405</c:v>
                </c:pt>
                <c:pt idx="91">
                  <c:v>2.80693958034461</c:v>
                </c:pt>
                <c:pt idx="92">
                  <c:v>4.8609941957275398</c:v>
                </c:pt>
                <c:pt idx="93">
                  <c:v>4.4980536820534596</c:v>
                </c:pt>
                <c:pt idx="94">
                  <c:v>4.1668210827146295</c:v>
                </c:pt>
                <c:pt idx="95">
                  <c:v>5.2513372634585398</c:v>
                </c:pt>
                <c:pt idx="96">
                  <c:v>5.0668552518088195</c:v>
                </c:pt>
                <c:pt idx="97">
                  <c:v>4.9103077420818</c:v>
                </c:pt>
                <c:pt idx="98">
                  <c:v>5.1918290971721701</c:v>
                </c:pt>
                <c:pt idx="99">
                  <c:v>5.2192330537119194</c:v>
                </c:pt>
                <c:pt idx="100">
                  <c:v>7.6810407825968303</c:v>
                </c:pt>
                <c:pt idx="101">
                  <c:v>7.03664639637425</c:v>
                </c:pt>
                <c:pt idx="102">
                  <c:v>5.0090028598310399</c:v>
                </c:pt>
                <c:pt idx="103">
                  <c:v>6.7520783461545104</c:v>
                </c:pt>
                <c:pt idx="104">
                  <c:v>6.9828955977906499</c:v>
                </c:pt>
                <c:pt idx="105">
                  <c:v>5.7496431201932703</c:v>
                </c:pt>
                <c:pt idx="106">
                  <c:v>8.9900842336142688</c:v>
                </c:pt>
                <c:pt idx="107">
                  <c:v>7.4481038615684296</c:v>
                </c:pt>
                <c:pt idx="108">
                  <c:v>9.5817893404699799</c:v>
                </c:pt>
                <c:pt idx="109">
                  <c:v>9.0843438468435505</c:v>
                </c:pt>
                <c:pt idx="110">
                  <c:v>8.602520347431021</c:v>
                </c:pt>
                <c:pt idx="111">
                  <c:v>9.1976660282416702</c:v>
                </c:pt>
                <c:pt idx="112">
                  <c:v>10.130070438039301</c:v>
                </c:pt>
                <c:pt idx="113">
                  <c:v>11.1160243022871</c:v>
                </c:pt>
                <c:pt idx="114">
                  <c:v>11.2576128315392</c:v>
                </c:pt>
                <c:pt idx="115">
                  <c:v>11.6823102925363</c:v>
                </c:pt>
                <c:pt idx="116">
                  <c:v>18.354096764980099</c:v>
                </c:pt>
                <c:pt idx="117">
                  <c:v>9.2537337623625699</c:v>
                </c:pt>
                <c:pt idx="118">
                  <c:v>17.170356520859102</c:v>
                </c:pt>
                <c:pt idx="119">
                  <c:v>19.029008385358701</c:v>
                </c:pt>
                <c:pt idx="120">
                  <c:v>17.447508916927898</c:v>
                </c:pt>
                <c:pt idx="121">
                  <c:v>19.213950929215702</c:v>
                </c:pt>
                <c:pt idx="122">
                  <c:v>20.952460396892</c:v>
                </c:pt>
                <c:pt idx="123">
                  <c:v>21.912267792279799</c:v>
                </c:pt>
                <c:pt idx="124">
                  <c:v>34.265516794994198</c:v>
                </c:pt>
                <c:pt idx="125">
                  <c:v>36.655038592388401</c:v>
                </c:pt>
                <c:pt idx="126">
                  <c:v>43.822350072451698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1AD-4A21-9A4C-66D9F3DBFD9F}"/>
            </c:ext>
          </c:extLst>
        </c:ser>
        <c:ser>
          <c:idx val="1"/>
          <c:order val="1"/>
          <c:tx>
            <c:strRef>
              <c:f>Drawing!$C$1</c:f>
              <c:strCache>
                <c:ptCount val="1"/>
                <c:pt idx="0">
                  <c:v>K-d-дерево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31750" cap="rnd">
                <a:solidFill>
                  <a:schemeClr val="accent2"/>
                </a:solidFill>
                <a:prstDash val="solid"/>
              </a:ln>
              <a:effectLst/>
            </c:spPr>
            <c:trendlineType val="log"/>
            <c:dispRSqr val="0"/>
            <c:dispEq val="0"/>
          </c:trendline>
          <c:xVal>
            <c:numRef>
              <c:f>Drawing!$A$2:$A$128</c:f>
              <c:numCache>
                <c:formatCode>General</c:formatCode>
                <c:ptCount val="127"/>
                <c:pt idx="0">
                  <c:v>3</c:v>
                </c:pt>
                <c:pt idx="1">
                  <c:v>4</c:v>
                </c:pt>
                <c:pt idx="2">
                  <c:v>6</c:v>
                </c:pt>
                <c:pt idx="3">
                  <c:v>7</c:v>
                </c:pt>
                <c:pt idx="4">
                  <c:v>11</c:v>
                </c:pt>
                <c:pt idx="5">
                  <c:v>18</c:v>
                </c:pt>
                <c:pt idx="6">
                  <c:v>40</c:v>
                </c:pt>
                <c:pt idx="7">
                  <c:v>42</c:v>
                </c:pt>
                <c:pt idx="8">
                  <c:v>43</c:v>
                </c:pt>
                <c:pt idx="9">
                  <c:v>55</c:v>
                </c:pt>
                <c:pt idx="10">
                  <c:v>65</c:v>
                </c:pt>
                <c:pt idx="11">
                  <c:v>66</c:v>
                </c:pt>
                <c:pt idx="12">
                  <c:v>77</c:v>
                </c:pt>
                <c:pt idx="13">
                  <c:v>79</c:v>
                </c:pt>
                <c:pt idx="14">
                  <c:v>101</c:v>
                </c:pt>
                <c:pt idx="15">
                  <c:v>106</c:v>
                </c:pt>
                <c:pt idx="16">
                  <c:v>114</c:v>
                </c:pt>
                <c:pt idx="17">
                  <c:v>118</c:v>
                </c:pt>
                <c:pt idx="18">
                  <c:v>135</c:v>
                </c:pt>
                <c:pt idx="19">
                  <c:v>146</c:v>
                </c:pt>
                <c:pt idx="20">
                  <c:v>161</c:v>
                </c:pt>
                <c:pt idx="21">
                  <c:v>195</c:v>
                </c:pt>
                <c:pt idx="22">
                  <c:v>223</c:v>
                </c:pt>
                <c:pt idx="23">
                  <c:v>232</c:v>
                </c:pt>
                <c:pt idx="24">
                  <c:v>245</c:v>
                </c:pt>
                <c:pt idx="25">
                  <c:v>248</c:v>
                </c:pt>
                <c:pt idx="26">
                  <c:v>251</c:v>
                </c:pt>
                <c:pt idx="27">
                  <c:v>252</c:v>
                </c:pt>
                <c:pt idx="28">
                  <c:v>268</c:v>
                </c:pt>
                <c:pt idx="29">
                  <c:v>289</c:v>
                </c:pt>
                <c:pt idx="30">
                  <c:v>291</c:v>
                </c:pt>
                <c:pt idx="31">
                  <c:v>295</c:v>
                </c:pt>
                <c:pt idx="32">
                  <c:v>298</c:v>
                </c:pt>
                <c:pt idx="33">
                  <c:v>301</c:v>
                </c:pt>
                <c:pt idx="34">
                  <c:v>303</c:v>
                </c:pt>
                <c:pt idx="35">
                  <c:v>313</c:v>
                </c:pt>
                <c:pt idx="36">
                  <c:v>319</c:v>
                </c:pt>
                <c:pt idx="37">
                  <c:v>324</c:v>
                </c:pt>
                <c:pt idx="38">
                  <c:v>356</c:v>
                </c:pt>
                <c:pt idx="39">
                  <c:v>359</c:v>
                </c:pt>
                <c:pt idx="40">
                  <c:v>373</c:v>
                </c:pt>
                <c:pt idx="41">
                  <c:v>375</c:v>
                </c:pt>
                <c:pt idx="42">
                  <c:v>376</c:v>
                </c:pt>
                <c:pt idx="43">
                  <c:v>378</c:v>
                </c:pt>
                <c:pt idx="44">
                  <c:v>409</c:v>
                </c:pt>
                <c:pt idx="45">
                  <c:v>417</c:v>
                </c:pt>
                <c:pt idx="46">
                  <c:v>434</c:v>
                </c:pt>
                <c:pt idx="47">
                  <c:v>455</c:v>
                </c:pt>
                <c:pt idx="48">
                  <c:v>468</c:v>
                </c:pt>
                <c:pt idx="49">
                  <c:v>478</c:v>
                </c:pt>
                <c:pt idx="50">
                  <c:v>486</c:v>
                </c:pt>
                <c:pt idx="51">
                  <c:v>495</c:v>
                </c:pt>
                <c:pt idx="52">
                  <c:v>517</c:v>
                </c:pt>
                <c:pt idx="53">
                  <c:v>547</c:v>
                </c:pt>
                <c:pt idx="54">
                  <c:v>563</c:v>
                </c:pt>
                <c:pt idx="55">
                  <c:v>591</c:v>
                </c:pt>
                <c:pt idx="56">
                  <c:v>599</c:v>
                </c:pt>
                <c:pt idx="57">
                  <c:v>608</c:v>
                </c:pt>
                <c:pt idx="58">
                  <c:v>648</c:v>
                </c:pt>
                <c:pt idx="59">
                  <c:v>657</c:v>
                </c:pt>
                <c:pt idx="60">
                  <c:v>664</c:v>
                </c:pt>
                <c:pt idx="61">
                  <c:v>685</c:v>
                </c:pt>
                <c:pt idx="62">
                  <c:v>715</c:v>
                </c:pt>
                <c:pt idx="63">
                  <c:v>743</c:v>
                </c:pt>
                <c:pt idx="64">
                  <c:v>752</c:v>
                </c:pt>
                <c:pt idx="65">
                  <c:v>756</c:v>
                </c:pt>
                <c:pt idx="66">
                  <c:v>767</c:v>
                </c:pt>
                <c:pt idx="67">
                  <c:v>789</c:v>
                </c:pt>
                <c:pt idx="68">
                  <c:v>795</c:v>
                </c:pt>
                <c:pt idx="69">
                  <c:v>818</c:v>
                </c:pt>
                <c:pt idx="70">
                  <c:v>825</c:v>
                </c:pt>
                <c:pt idx="71">
                  <c:v>832</c:v>
                </c:pt>
                <c:pt idx="72">
                  <c:v>848</c:v>
                </c:pt>
                <c:pt idx="73">
                  <c:v>854</c:v>
                </c:pt>
                <c:pt idx="74">
                  <c:v>876</c:v>
                </c:pt>
                <c:pt idx="75">
                  <c:v>911</c:v>
                </c:pt>
                <c:pt idx="76">
                  <c:v>921</c:v>
                </c:pt>
                <c:pt idx="77">
                  <c:v>948</c:v>
                </c:pt>
                <c:pt idx="78">
                  <c:v>955</c:v>
                </c:pt>
                <c:pt idx="79">
                  <c:v>987</c:v>
                </c:pt>
                <c:pt idx="80">
                  <c:v>988</c:v>
                </c:pt>
                <c:pt idx="81">
                  <c:v>998</c:v>
                </c:pt>
                <c:pt idx="82">
                  <c:v>1011</c:v>
                </c:pt>
                <c:pt idx="83">
                  <c:v>1055</c:v>
                </c:pt>
                <c:pt idx="84">
                  <c:v>1083</c:v>
                </c:pt>
                <c:pt idx="85">
                  <c:v>1113</c:v>
                </c:pt>
                <c:pt idx="86">
                  <c:v>1116</c:v>
                </c:pt>
                <c:pt idx="87">
                  <c:v>1120</c:v>
                </c:pt>
                <c:pt idx="88">
                  <c:v>1133</c:v>
                </c:pt>
                <c:pt idx="89">
                  <c:v>1216</c:v>
                </c:pt>
                <c:pt idx="90">
                  <c:v>1255</c:v>
                </c:pt>
                <c:pt idx="91">
                  <c:v>1277</c:v>
                </c:pt>
                <c:pt idx="92">
                  <c:v>1306</c:v>
                </c:pt>
                <c:pt idx="93">
                  <c:v>1347</c:v>
                </c:pt>
                <c:pt idx="94">
                  <c:v>1351</c:v>
                </c:pt>
                <c:pt idx="95">
                  <c:v>1389</c:v>
                </c:pt>
                <c:pt idx="96">
                  <c:v>1457</c:v>
                </c:pt>
                <c:pt idx="97">
                  <c:v>1610</c:v>
                </c:pt>
                <c:pt idx="98">
                  <c:v>1674</c:v>
                </c:pt>
                <c:pt idx="99">
                  <c:v>1687</c:v>
                </c:pt>
                <c:pt idx="100">
                  <c:v>1690</c:v>
                </c:pt>
                <c:pt idx="101">
                  <c:v>1796</c:v>
                </c:pt>
                <c:pt idx="102">
                  <c:v>1802</c:v>
                </c:pt>
                <c:pt idx="103">
                  <c:v>1965</c:v>
                </c:pt>
                <c:pt idx="104">
                  <c:v>1987</c:v>
                </c:pt>
                <c:pt idx="105">
                  <c:v>1992</c:v>
                </c:pt>
                <c:pt idx="106">
                  <c:v>2595</c:v>
                </c:pt>
                <c:pt idx="107">
                  <c:v>2665</c:v>
                </c:pt>
                <c:pt idx="108">
                  <c:v>2731</c:v>
                </c:pt>
                <c:pt idx="109">
                  <c:v>2766</c:v>
                </c:pt>
                <c:pt idx="110">
                  <c:v>2790</c:v>
                </c:pt>
                <c:pt idx="111">
                  <c:v>3096</c:v>
                </c:pt>
                <c:pt idx="112">
                  <c:v>3305</c:v>
                </c:pt>
                <c:pt idx="113">
                  <c:v>3358</c:v>
                </c:pt>
                <c:pt idx="114">
                  <c:v>3434</c:v>
                </c:pt>
                <c:pt idx="115">
                  <c:v>3758</c:v>
                </c:pt>
                <c:pt idx="116">
                  <c:v>4383</c:v>
                </c:pt>
                <c:pt idx="117">
                  <c:v>4432</c:v>
                </c:pt>
                <c:pt idx="118">
                  <c:v>4703</c:v>
                </c:pt>
                <c:pt idx="119">
                  <c:v>5257</c:v>
                </c:pt>
                <c:pt idx="120">
                  <c:v>5561</c:v>
                </c:pt>
                <c:pt idx="121">
                  <c:v>6195</c:v>
                </c:pt>
                <c:pt idx="122">
                  <c:v>6273</c:v>
                </c:pt>
                <c:pt idx="123">
                  <c:v>6295</c:v>
                </c:pt>
                <c:pt idx="124">
                  <c:v>11144</c:v>
                </c:pt>
                <c:pt idx="125">
                  <c:v>11997</c:v>
                </c:pt>
                <c:pt idx="126">
                  <c:v>14686</c:v>
                </c:pt>
              </c:numCache>
            </c:numRef>
          </c:xVal>
          <c:yVal>
            <c:numRef>
              <c:f>Drawing!$C$2:$C$128</c:f>
              <c:numCache>
                <c:formatCode>General</c:formatCode>
                <c:ptCount val="127"/>
                <c:pt idx="0">
                  <c:v>1.9226593559805498</c:v>
                </c:pt>
                <c:pt idx="1">
                  <c:v>1.9241157681258001</c:v>
                </c:pt>
                <c:pt idx="2">
                  <c:v>2.8825331735715598</c:v>
                </c:pt>
                <c:pt idx="3">
                  <c:v>2.7420700458583602</c:v>
                </c:pt>
                <c:pt idx="4">
                  <c:v>3.2656613163504198</c:v>
                </c:pt>
                <c:pt idx="5">
                  <c:v>3.4809228310685398</c:v>
                </c:pt>
                <c:pt idx="6">
                  <c:v>10.125702030763799</c:v>
                </c:pt>
                <c:pt idx="7">
                  <c:v>6.3348601041454398</c:v>
                </c:pt>
                <c:pt idx="8">
                  <c:v>4.4079643561354995</c:v>
                </c:pt>
                <c:pt idx="9">
                  <c:v>6.2521844411610497</c:v>
                </c:pt>
                <c:pt idx="10">
                  <c:v>5.7754579188175503</c:v>
                </c:pt>
                <c:pt idx="11">
                  <c:v>5.4625612874948306</c:v>
                </c:pt>
                <c:pt idx="12">
                  <c:v>6.8191325974947903</c:v>
                </c:pt>
                <c:pt idx="13">
                  <c:v>8.036962717373429</c:v>
                </c:pt>
                <c:pt idx="14">
                  <c:v>8.0183620222470697</c:v>
                </c:pt>
                <c:pt idx="15">
                  <c:v>8.3002144434266203</c:v>
                </c:pt>
                <c:pt idx="16">
                  <c:v>7.2365495297083999</c:v>
                </c:pt>
                <c:pt idx="17">
                  <c:v>7.3464313128472201</c:v>
                </c:pt>
                <c:pt idx="18">
                  <c:v>9.9171254874318109</c:v>
                </c:pt>
                <c:pt idx="19">
                  <c:v>9.9795458492032001</c:v>
                </c:pt>
                <c:pt idx="20">
                  <c:v>9.6651271726212897</c:v>
                </c:pt>
                <c:pt idx="21">
                  <c:v>11.0857080208024</c:v>
                </c:pt>
                <c:pt idx="22">
                  <c:v>6.0124305442886499</c:v>
                </c:pt>
                <c:pt idx="23">
                  <c:v>10.683515129070901</c:v>
                </c:pt>
                <c:pt idx="24">
                  <c:v>8.5875613330499405</c:v>
                </c:pt>
                <c:pt idx="25">
                  <c:v>8.3254345893320103</c:v>
                </c:pt>
                <c:pt idx="26">
                  <c:v>6.9631037293043399</c:v>
                </c:pt>
                <c:pt idx="27">
                  <c:v>7.8005853610971796</c:v>
                </c:pt>
                <c:pt idx="28">
                  <c:v>10.7854539861632</c:v>
                </c:pt>
                <c:pt idx="29">
                  <c:v>8.802293173157409</c:v>
                </c:pt>
                <c:pt idx="30">
                  <c:v>6.9257043393001698</c:v>
                </c:pt>
                <c:pt idx="31">
                  <c:v>8.464772096657331</c:v>
                </c:pt>
                <c:pt idx="32">
                  <c:v>10.080888466150999</c:v>
                </c:pt>
                <c:pt idx="33">
                  <c:v>9.0256296831098908</c:v>
                </c:pt>
                <c:pt idx="34">
                  <c:v>9.1867459640492708</c:v>
                </c:pt>
                <c:pt idx="35">
                  <c:v>11.989184471489899</c:v>
                </c:pt>
                <c:pt idx="36">
                  <c:v>9.6760485868960497</c:v>
                </c:pt>
                <c:pt idx="37">
                  <c:v>6.8092697587639899</c:v>
                </c:pt>
                <c:pt idx="38">
                  <c:v>7.1296138266561897</c:v>
                </c:pt>
                <c:pt idx="39">
                  <c:v>11.4010540406065</c:v>
                </c:pt>
                <c:pt idx="40">
                  <c:v>8.7431161315254293</c:v>
                </c:pt>
                <c:pt idx="41">
                  <c:v>6.6455728816804696</c:v>
                </c:pt>
                <c:pt idx="42">
                  <c:v>6.9297422723034998</c:v>
                </c:pt>
                <c:pt idx="43">
                  <c:v>9.0204007586070105</c:v>
                </c:pt>
                <c:pt idx="44">
                  <c:v>12.5889642761303</c:v>
                </c:pt>
                <c:pt idx="45">
                  <c:v>9.2269253401023299</c:v>
                </c:pt>
                <c:pt idx="46">
                  <c:v>9.1709257481525803</c:v>
                </c:pt>
                <c:pt idx="47">
                  <c:v>10.093200992354101</c:v>
                </c:pt>
                <c:pt idx="48">
                  <c:v>9.0075600203825008</c:v>
                </c:pt>
                <c:pt idx="49">
                  <c:v>7.8310340893612791</c:v>
                </c:pt>
                <c:pt idx="50">
                  <c:v>10.9038740600972</c:v>
                </c:pt>
                <c:pt idx="51">
                  <c:v>10.734021587247399</c:v>
                </c:pt>
                <c:pt idx="52">
                  <c:v>8.2591081757199607</c:v>
                </c:pt>
                <c:pt idx="53">
                  <c:v>10.180708470681701</c:v>
                </c:pt>
                <c:pt idx="54">
                  <c:v>10.2382309771218</c:v>
                </c:pt>
                <c:pt idx="55">
                  <c:v>9.9708087634026104</c:v>
                </c:pt>
                <c:pt idx="56">
                  <c:v>9.89137634658052</c:v>
                </c:pt>
                <c:pt idx="57">
                  <c:v>10.3655877764338</c:v>
                </c:pt>
                <c:pt idx="58">
                  <c:v>9.7342989510998397</c:v>
                </c:pt>
                <c:pt idx="59">
                  <c:v>10.8944087343178</c:v>
                </c:pt>
                <c:pt idx="60">
                  <c:v>11.7563146754473</c:v>
                </c:pt>
                <c:pt idx="61">
                  <c:v>13.781640989791901</c:v>
                </c:pt>
                <c:pt idx="62">
                  <c:v>8.2494442352543302</c:v>
                </c:pt>
                <c:pt idx="63">
                  <c:v>7.1046919873070298</c:v>
                </c:pt>
                <c:pt idx="64">
                  <c:v>12.930986881726499</c:v>
                </c:pt>
                <c:pt idx="65">
                  <c:v>11.087362497429</c:v>
                </c:pt>
                <c:pt idx="66">
                  <c:v>11.794574299099802</c:v>
                </c:pt>
                <c:pt idx="67">
                  <c:v>11.7862348649577</c:v>
                </c:pt>
                <c:pt idx="68">
                  <c:v>10.772545814714899</c:v>
                </c:pt>
                <c:pt idx="69">
                  <c:v>13.146115732357499</c:v>
                </c:pt>
                <c:pt idx="70">
                  <c:v>8.5968284063227394</c:v>
                </c:pt>
                <c:pt idx="71">
                  <c:v>10.2999238664269</c:v>
                </c:pt>
                <c:pt idx="72">
                  <c:v>10.648697623645601</c:v>
                </c:pt>
                <c:pt idx="73">
                  <c:v>11.395957128267501</c:v>
                </c:pt>
                <c:pt idx="74">
                  <c:v>11.924446471398602</c:v>
                </c:pt>
                <c:pt idx="75">
                  <c:v>9.8799912776477203</c:v>
                </c:pt>
                <c:pt idx="76">
                  <c:v>11.707861442883299</c:v>
                </c:pt>
                <c:pt idx="77">
                  <c:v>7.26779258725748</c:v>
                </c:pt>
                <c:pt idx="78">
                  <c:v>7.9025235832192404</c:v>
                </c:pt>
                <c:pt idx="79">
                  <c:v>13.986245338035399</c:v>
                </c:pt>
                <c:pt idx="80">
                  <c:v>11.3783492306993</c:v>
                </c:pt>
                <c:pt idx="81">
                  <c:v>10.728262089620101</c:v>
                </c:pt>
                <c:pt idx="82">
                  <c:v>10.7430900535399</c:v>
                </c:pt>
                <c:pt idx="83">
                  <c:v>10.659553164380799</c:v>
                </c:pt>
                <c:pt idx="84">
                  <c:v>11.332278643846001</c:v>
                </c:pt>
                <c:pt idx="85">
                  <c:v>10.492547367950101</c:v>
                </c:pt>
                <c:pt idx="86">
                  <c:v>11.7639273306586</c:v>
                </c:pt>
                <c:pt idx="87">
                  <c:v>11.5434369176379</c:v>
                </c:pt>
                <c:pt idx="88">
                  <c:v>9.4021396219323599</c:v>
                </c:pt>
                <c:pt idx="89">
                  <c:v>12.153277748785701</c:v>
                </c:pt>
                <c:pt idx="90">
                  <c:v>11.393110424106901</c:v>
                </c:pt>
                <c:pt idx="91">
                  <c:v>11.759227456584499</c:v>
                </c:pt>
                <c:pt idx="92">
                  <c:v>10.911882255536799</c:v>
                </c:pt>
                <c:pt idx="93">
                  <c:v>12.269315173926499</c:v>
                </c:pt>
                <c:pt idx="94">
                  <c:v>13.963143582334599</c:v>
                </c:pt>
                <c:pt idx="95">
                  <c:v>11.153159298078</c:v>
                </c:pt>
                <c:pt idx="96">
                  <c:v>10.926049147616899</c:v>
                </c:pt>
                <c:pt idx="97">
                  <c:v>13.6207239168968</c:v>
                </c:pt>
                <c:pt idx="98">
                  <c:v>12.4735228599555</c:v>
                </c:pt>
                <c:pt idx="99">
                  <c:v>10.438004154239399</c:v>
                </c:pt>
                <c:pt idx="100">
                  <c:v>15.105975751149099</c:v>
                </c:pt>
                <c:pt idx="101">
                  <c:v>16.816618082314097</c:v>
                </c:pt>
                <c:pt idx="102">
                  <c:v>15.7518280259769</c:v>
                </c:pt>
                <c:pt idx="103">
                  <c:v>11.243777884026601</c:v>
                </c:pt>
                <c:pt idx="104">
                  <c:v>12.621796574819101</c:v>
                </c:pt>
                <c:pt idx="105">
                  <c:v>16.422765256612699</c:v>
                </c:pt>
                <c:pt idx="106">
                  <c:v>12.9748729120096</c:v>
                </c:pt>
                <c:pt idx="107">
                  <c:v>16.3510783116669</c:v>
                </c:pt>
                <c:pt idx="108">
                  <c:v>10.675572757852802</c:v>
                </c:pt>
                <c:pt idx="109">
                  <c:v>14.8305441614388</c:v>
                </c:pt>
                <c:pt idx="110">
                  <c:v>13.7372250275195</c:v>
                </c:pt>
                <c:pt idx="111">
                  <c:v>17.602401127032802</c:v>
                </c:pt>
                <c:pt idx="112">
                  <c:v>17.666742051870703</c:v>
                </c:pt>
                <c:pt idx="113">
                  <c:v>14.222159446527801</c:v>
                </c:pt>
                <c:pt idx="114">
                  <c:v>15.457133565808599</c:v>
                </c:pt>
                <c:pt idx="115">
                  <c:v>12.7496825016195</c:v>
                </c:pt>
                <c:pt idx="116">
                  <c:v>15.143838290301</c:v>
                </c:pt>
                <c:pt idx="117">
                  <c:v>11.096761820208899</c:v>
                </c:pt>
                <c:pt idx="118">
                  <c:v>13.3850741193934</c:v>
                </c:pt>
                <c:pt idx="119">
                  <c:v>15.008936614227901</c:v>
                </c:pt>
                <c:pt idx="120">
                  <c:v>14.310395016879999</c:v>
                </c:pt>
                <c:pt idx="121">
                  <c:v>12.612066521929499</c:v>
                </c:pt>
                <c:pt idx="122">
                  <c:v>11.6332606133083</c:v>
                </c:pt>
                <c:pt idx="123">
                  <c:v>18.672487285259201</c:v>
                </c:pt>
                <c:pt idx="124">
                  <c:v>16.439579028333</c:v>
                </c:pt>
                <c:pt idx="125">
                  <c:v>14.835112106573401</c:v>
                </c:pt>
                <c:pt idx="126">
                  <c:v>18.9356728326172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51AD-4A21-9A4C-66D9F3DBFD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7839312"/>
        <c:axId val="327855408"/>
      </c:scatterChart>
      <c:valAx>
        <c:axId val="587839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27855408"/>
        <c:crosses val="autoZero"/>
        <c:crossBetween val="midCat"/>
      </c:valAx>
      <c:valAx>
        <c:axId val="32785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878393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7/1/2021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31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8BB5E82-A8A2-488C-8A3A-7C3A78C9D347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433C13-CE01-4039-933F-CF58F4EBBEEF}" type="datetime1">
              <a:rPr lang="en-US" smtClean="0"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1164324"/>
            <a:ext cx="10427563" cy="2167812"/>
          </a:xfrm>
        </p:spPr>
        <p:txBody>
          <a:bodyPr anchor="ctr" anchorCtr="0">
            <a:norm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Формирование карты рейтинга жилых районов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ru-RU" sz="4400" dirty="0">
                <a:solidFill>
                  <a:schemeClr val="bg1"/>
                </a:solidFill>
              </a:rPr>
              <a:t>с точки зрения инфраструктуры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38200" y="3428999"/>
            <a:ext cx="9582736" cy="1973511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chemeClr val="bg1"/>
                </a:solidFill>
                <a:latin typeface="+mj-lt"/>
              </a:rPr>
              <a:t>Выполнил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:</a:t>
            </a:r>
            <a:br>
              <a:rPr lang="ru-RU" sz="2400" dirty="0">
                <a:solidFill>
                  <a:schemeClr val="bg1"/>
                </a:solidFill>
                <a:latin typeface="+mj-lt"/>
              </a:rPr>
            </a:br>
            <a:r>
              <a:rPr lang="ru-RU" sz="2400" dirty="0">
                <a:solidFill>
                  <a:schemeClr val="bg1"/>
                </a:solidFill>
                <a:latin typeface="+mj-lt"/>
              </a:rPr>
              <a:t>Студент 3 курса ФКН</a:t>
            </a:r>
            <a:br>
              <a:rPr lang="ru-RU" sz="2400" dirty="0">
                <a:solidFill>
                  <a:schemeClr val="bg1"/>
                </a:solidFill>
                <a:latin typeface="+mj-lt"/>
              </a:rPr>
            </a:br>
            <a:r>
              <a:rPr lang="ru-RU" sz="2400" dirty="0" err="1">
                <a:solidFill>
                  <a:schemeClr val="bg1"/>
                </a:solidFill>
                <a:latin typeface="+mj-lt"/>
              </a:rPr>
              <a:t>Калиткин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 А.В.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chemeClr val="bg1"/>
                </a:solidFill>
                <a:latin typeface="+mj-lt"/>
              </a:rPr>
              <a:t>Научный руководитель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:</a:t>
            </a:r>
            <a:br>
              <a:rPr lang="en-US" sz="2400" dirty="0">
                <a:solidFill>
                  <a:schemeClr val="bg1"/>
                </a:solidFill>
                <a:latin typeface="+mj-lt"/>
              </a:rPr>
            </a:br>
            <a:r>
              <a:rPr lang="ru-RU" sz="2400" dirty="0">
                <a:solidFill>
                  <a:schemeClr val="bg1"/>
                </a:solidFill>
                <a:latin typeface="+mj-lt"/>
              </a:rPr>
              <a:t>Старший преподаватель</a:t>
            </a:r>
            <a:br>
              <a:rPr lang="ru-RU" sz="2400" dirty="0">
                <a:solidFill>
                  <a:schemeClr val="bg1"/>
                </a:solidFill>
                <a:latin typeface="+mj-lt"/>
              </a:rPr>
            </a:br>
            <a:r>
              <a:rPr lang="ru-RU" sz="2400" dirty="0">
                <a:solidFill>
                  <a:schemeClr val="bg1"/>
                </a:solidFill>
                <a:latin typeface="+mj-lt"/>
              </a:rPr>
              <a:t>Самойлов Н.К.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5BDE-5498-483D-A744-DC4521B95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6" y="448056"/>
            <a:ext cx="10709045" cy="640080"/>
          </a:xfrm>
        </p:spPr>
        <p:txBody>
          <a:bodyPr>
            <a:normAutofit/>
          </a:bodyPr>
          <a:lstStyle/>
          <a:p>
            <a:r>
              <a:rPr lang="ru-RU" dirty="0"/>
              <a:t>Сценарий использования приложения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5FA1D-C4C9-47F8-94D9-6D69C960ED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4" y="1435608"/>
            <a:ext cx="5168847" cy="476834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Открыть в браузере страницу приложения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Перейти на интерактивной карте на интересующий регион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Выбрать наиболее подходящий сценарий использования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Нажать на кнопку отрисовки результата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F359E-0FF9-4414-8FAA-99D76236D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94E4CA5-BCBB-4FD1-9211-8D57532F1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838" y="1511072"/>
            <a:ext cx="4605329" cy="461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48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5BDE-5498-483D-A744-DC4521B95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419635" cy="640080"/>
          </a:xfrm>
        </p:spPr>
        <p:txBody>
          <a:bodyPr>
            <a:normAutofit/>
          </a:bodyPr>
          <a:lstStyle/>
          <a:p>
            <a:r>
              <a:rPr lang="ru-RU" dirty="0"/>
              <a:t>Выбор источника данных об инфраструктуре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EE31D-7C07-4EBA-A809-F8E605C70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810000"/>
            <a:ext cx="3381375" cy="1419225"/>
          </a:xfrm>
          <a:prstGeom prst="rect">
            <a:avLst/>
          </a:prstGeom>
        </p:spPr>
      </p:pic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35CEBB2E-BD16-48BC-9176-CFC0B510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006" y="1535529"/>
            <a:ext cx="2185486" cy="1968168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D0B0C945-C9F4-483D-A46B-68B900CA5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090" y="1500805"/>
            <a:ext cx="3381375" cy="1590223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82B2E41-4C52-4981-BCAB-D8F7EF85E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3EA1602-A0A9-47EB-87D2-6D51FAEED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287" y="4094763"/>
            <a:ext cx="2455416" cy="2455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CEB1C-EDC6-48B2-B77F-872551000A2D}"/>
              </a:ext>
            </a:extLst>
          </p:cNvPr>
          <p:cNvSpPr txBox="1"/>
          <p:nvPr/>
        </p:nvSpPr>
        <p:spPr>
          <a:xfrm>
            <a:off x="5246703" y="4545368"/>
            <a:ext cx="55582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OpenStreetMap</a:t>
            </a:r>
          </a:p>
        </p:txBody>
      </p:sp>
    </p:spTree>
    <p:extLst>
      <p:ext uri="{BB962C8B-B14F-4D97-AF65-F5344CB8AC3E}">
        <p14:creationId xmlns:p14="http://schemas.microsoft.com/office/powerpoint/2010/main" val="3349507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1E247-F49B-47F5-8360-F6D796A0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средства доступа к данным</a:t>
            </a:r>
          </a:p>
        </p:txBody>
      </p:sp>
      <p:pic>
        <p:nvPicPr>
          <p:cNvPr id="8" name="Picture 7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2B57DD5A-2B12-4DE9-A2B8-7D90EEC0C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706" y="3791885"/>
            <a:ext cx="6278821" cy="251152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0F959C-5CF1-4BB4-AAA0-00FE11DC9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43FFE-CBE7-4A22-92D3-938C8EA44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5455" y1="14878" x2="15000" y2="25424"/>
                        <a14:foregroundMark x1="39886" y1="18832" x2="39545" y2="17514"/>
                        <a14:foregroundMark x1="39318" y1="20339" x2="41591" y2="22222"/>
                        <a14:foregroundMark x1="50227" y1="22222" x2="49091" y2="18456"/>
                        <a14:foregroundMark x1="56136" y1="16949" x2="56250" y2="15254"/>
                        <a14:foregroundMark x1="56477" y1="13559" x2="56591" y2="20716"/>
                        <a14:foregroundMark x1="70909" y1="17514" x2="71136" y2="12806"/>
                        <a14:foregroundMark x1="77614" y1="15254" x2="80909" y2="199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790" y="1488526"/>
            <a:ext cx="4904174" cy="2959222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765C7BDA-CDE0-4556-89E3-65742821F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202" y="1597258"/>
            <a:ext cx="1831742" cy="18317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0CF144-90CF-40BD-A4E2-AC84E6FDFA54}"/>
              </a:ext>
            </a:extLst>
          </p:cNvPr>
          <p:cNvSpPr txBox="1"/>
          <p:nvPr/>
        </p:nvSpPr>
        <p:spPr>
          <a:xfrm>
            <a:off x="7784238" y="1742678"/>
            <a:ext cx="3817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OpenStreetMap</a:t>
            </a:r>
          </a:p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editing API</a:t>
            </a:r>
          </a:p>
        </p:txBody>
      </p:sp>
    </p:spTree>
    <p:extLst>
      <p:ext uri="{BB962C8B-B14F-4D97-AF65-F5344CB8AC3E}">
        <p14:creationId xmlns:p14="http://schemas.microsoft.com/office/powerpoint/2010/main" val="4180535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EC586-9711-4082-B743-76892E9E3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Overpass Turbo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0CB18-CF5C-40F1-9E31-303E6AE118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9071" y="1299412"/>
            <a:ext cx="9085714" cy="51105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8FB21-F72D-420D-A19F-4CB02081B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895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F1FFB-5E34-4A81-87A4-137638272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850719" cy="640080"/>
          </a:xfrm>
        </p:spPr>
        <p:txBody>
          <a:bodyPr>
            <a:normAutofit fontScale="90000"/>
          </a:bodyPr>
          <a:lstStyle/>
          <a:p>
            <a:r>
              <a:rPr lang="ru-RU" dirty="0"/>
              <a:t>Выбор технологий и архитектуры для приложения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420DC-E8B7-4EA4-8190-945091C63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014FE297-493D-492B-979B-766BE8339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411887"/>
            <a:ext cx="4537542" cy="2169513"/>
          </a:xfrm>
          <a:prstGeom prst="rect">
            <a:avLst/>
          </a:prstGeom>
        </p:spPr>
      </p:pic>
      <p:sp>
        <p:nvSpPr>
          <p:cNvPr id="9" name="AutoShape 4" descr="GitHub - posva/vuex-mock-store: ✓Simple and straightforward Vuex Store mock  for vue-test-utils">
            <a:extLst>
              <a:ext uri="{FF2B5EF4-FFF2-40B4-BE49-F238E27FC236}">
                <a16:creationId xmlns:a16="http://schemas.microsoft.com/office/drawing/2014/main" id="{212DE222-1C35-4641-9B60-B975E7CEFC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C2B531-4615-4350-A1D5-AEBAC7DAB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420" y="1600696"/>
            <a:ext cx="5268951" cy="18002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2C9B00-ABB4-4A57-A6D8-F5F981BED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29" y="4320102"/>
            <a:ext cx="5330371" cy="1607440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7B777480-B8BB-4DDB-B340-C34D4678D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628" y="4467185"/>
            <a:ext cx="5330371" cy="141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50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807DD9-3662-4A50-95C0-EB6245CF9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540" y="4085856"/>
            <a:ext cx="7094919" cy="2483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3A596-C80A-4DD0-A2F1-FDB1795C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данных </a:t>
            </a:r>
            <a:r>
              <a:rPr lang="en-US" dirty="0"/>
              <a:t>OSM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9CAE8-3264-4C0D-ABAE-84B379258D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172048" cy="397764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Node –</a:t>
            </a:r>
            <a:r>
              <a:rPr lang="ru-RU" sz="2400" dirty="0"/>
              <a:t> ширина и долгота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Way</a:t>
            </a:r>
            <a:r>
              <a:rPr lang="ru-RU" sz="2400" dirty="0"/>
              <a:t> – последовательность точек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Relation</a:t>
            </a:r>
            <a:r>
              <a:rPr lang="ru-RU" sz="2400" dirty="0"/>
              <a:t> – принадлежность точек и путей некоторой группе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Tag (key=value)</a:t>
            </a:r>
            <a:r>
              <a:rPr lang="ru-RU" sz="2400" dirty="0"/>
              <a:t> - метаданные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4766B-E35C-4EFE-A4BF-A073E1482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656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2528-A00D-4D31-A129-566190760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данных об инфраструктуре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06B06-AEEE-474B-943B-2171302439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D5D75F-C421-4C48-A1B0-478FB8185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476834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Категории</a:t>
            </a:r>
            <a:r>
              <a:rPr lang="en-US" sz="2400" dirty="0"/>
              <a:t>:</a:t>
            </a:r>
            <a:endParaRPr lang="ru-RU" sz="2400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Общественный транспорт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Магазины и рынки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Аптеки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Кафе и быстрое питание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Детские сады</a:t>
            </a:r>
            <a:endParaRPr lang="en-US" sz="2400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Школы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2400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66BD91CE-0ED2-4671-BE49-255E98CB9FCE}"/>
              </a:ext>
            </a:extLst>
          </p:cNvPr>
          <p:cNvSpPr txBox="1">
            <a:spLocks/>
          </p:cNvSpPr>
          <p:nvPr/>
        </p:nvSpPr>
        <p:spPr>
          <a:xfrm>
            <a:off x="6270171" y="2088751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Больницы и поликлиники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Парикмахерские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Кино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Пабы и бары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Ночные клубы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12090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464FD-7F96-4DCF-9BC9-63F986EA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приложения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84AB1-65D7-454F-820F-35615A14E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7EDB7A-396B-4998-BF92-37490E45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262" y="1688376"/>
            <a:ext cx="4572000" cy="40671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301F92-E7F0-485B-963F-4C7DCE80FFDC}"/>
              </a:ext>
            </a:extLst>
          </p:cNvPr>
          <p:cNvSpPr/>
          <p:nvPr/>
        </p:nvSpPr>
        <p:spPr>
          <a:xfrm>
            <a:off x="704295" y="1688376"/>
            <a:ext cx="6082967" cy="4395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</a:rPr>
              <a:t>Home</a:t>
            </a:r>
            <a:r>
              <a:rPr lang="ru-RU" dirty="0">
                <a:ea typeface="Calibri" panose="020F0502020204030204" pitchFamily="34" charset="0"/>
              </a:rPr>
              <a:t> –</a:t>
            </a:r>
            <a:r>
              <a:rPr lang="en-US" dirty="0">
                <a:ea typeface="Calibri" panose="020F0502020204030204" pitchFamily="34" charset="0"/>
              </a:rPr>
              <a:t> </a:t>
            </a:r>
            <a:r>
              <a:rPr lang="ru-RU" dirty="0">
                <a:ea typeface="Calibri" panose="020F0502020204030204" pitchFamily="34" charset="0"/>
              </a:rPr>
              <a:t>пользовательский интерфейс</a:t>
            </a:r>
            <a:endParaRPr lang="en-US" dirty="0">
              <a:ea typeface="Calibri" panose="020F0502020204030204" pitchFamily="34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</a:rPr>
              <a:t>Leaflet</a:t>
            </a:r>
            <a:r>
              <a:rPr lang="ru-RU" dirty="0">
                <a:ea typeface="Calibri" panose="020F0502020204030204" pitchFamily="34" charset="0"/>
              </a:rPr>
              <a:t> –</a:t>
            </a:r>
            <a:r>
              <a:rPr lang="en-US" dirty="0">
                <a:ea typeface="Calibri" panose="020F0502020204030204" pitchFamily="34" charset="0"/>
              </a:rPr>
              <a:t> </a:t>
            </a:r>
            <a:r>
              <a:rPr lang="ru-RU" dirty="0">
                <a:ea typeface="Calibri" panose="020F0502020204030204" pitchFamily="34" charset="0"/>
              </a:rPr>
              <a:t>для отображения интерактивной карты </a:t>
            </a:r>
            <a:endParaRPr lang="en-US" dirty="0">
              <a:ea typeface="Calibri" panose="020F0502020204030204" pitchFamily="34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ea typeface="Calibri" panose="020F0502020204030204" pitchFamily="34" charset="0"/>
              </a:rPr>
              <a:t>OverlayDrawer</a:t>
            </a:r>
            <a:r>
              <a:rPr lang="ru-RU" dirty="0">
                <a:ea typeface="Calibri" panose="020F0502020204030204" pitchFamily="34" charset="0"/>
              </a:rPr>
              <a:t> –</a:t>
            </a:r>
            <a:r>
              <a:rPr lang="en-US" dirty="0">
                <a:ea typeface="Calibri" panose="020F0502020204030204" pitchFamily="34" charset="0"/>
              </a:rPr>
              <a:t> </a:t>
            </a:r>
            <a:r>
              <a:rPr lang="ru-RU" dirty="0">
                <a:ea typeface="Calibri" panose="020F0502020204030204" pitchFamily="34" charset="0"/>
              </a:rPr>
              <a:t>для отрисовки тепловой карты</a:t>
            </a:r>
            <a:endParaRPr lang="en-US" dirty="0">
              <a:ea typeface="Calibri" panose="020F0502020204030204" pitchFamily="34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</a:rPr>
              <a:t>Haversine</a:t>
            </a:r>
            <a:r>
              <a:rPr lang="ru-RU" dirty="0">
                <a:ea typeface="Calibri" panose="020F0502020204030204" pitchFamily="34" charset="0"/>
              </a:rPr>
              <a:t> –</a:t>
            </a:r>
            <a:r>
              <a:rPr lang="en-US" dirty="0">
                <a:ea typeface="Calibri" panose="020F0502020204030204" pitchFamily="34" charset="0"/>
              </a:rPr>
              <a:t> </a:t>
            </a:r>
            <a:r>
              <a:rPr lang="ru-RU" dirty="0">
                <a:ea typeface="Calibri" panose="020F0502020204030204" pitchFamily="34" charset="0"/>
              </a:rPr>
              <a:t>для расчёта расстояний между точками на карте</a:t>
            </a:r>
            <a:endParaRPr lang="en-US" dirty="0">
              <a:ea typeface="Calibri" panose="020F0502020204030204" pitchFamily="34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ea typeface="Calibri" panose="020F0502020204030204" pitchFamily="34" charset="0"/>
              </a:rPr>
              <a:t>Класс </a:t>
            </a:r>
            <a:r>
              <a:rPr lang="en-US" dirty="0" err="1">
                <a:ea typeface="Calibri" panose="020F0502020204030204" pitchFamily="34" charset="0"/>
              </a:rPr>
              <a:t>MapService</a:t>
            </a:r>
            <a:r>
              <a:rPr lang="en-US" dirty="0">
                <a:ea typeface="Calibri" panose="020F0502020204030204" pitchFamily="34" charset="0"/>
              </a:rPr>
              <a:t> </a:t>
            </a:r>
            <a:r>
              <a:rPr lang="ru-RU" dirty="0">
                <a:ea typeface="Calibri" panose="020F0502020204030204" pitchFamily="34" charset="0"/>
              </a:rPr>
              <a:t>– содержит логику поиска и расчёта рейтинга</a:t>
            </a: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</a:rPr>
              <a:t>K</a:t>
            </a:r>
            <a:r>
              <a:rPr lang="ru-RU" dirty="0">
                <a:ea typeface="Calibri" panose="020F0502020204030204" pitchFamily="34" charset="0"/>
              </a:rPr>
              <a:t>-</a:t>
            </a:r>
            <a:r>
              <a:rPr lang="en-US" dirty="0">
                <a:ea typeface="Calibri" panose="020F0502020204030204" pitchFamily="34" charset="0"/>
              </a:rPr>
              <a:t>d tree </a:t>
            </a:r>
            <a:r>
              <a:rPr lang="ru-RU" dirty="0">
                <a:ea typeface="Calibri" panose="020F0502020204030204" pitchFamily="34" charset="0"/>
              </a:rPr>
              <a:t>–</a:t>
            </a:r>
            <a:r>
              <a:rPr lang="en-US" dirty="0">
                <a:ea typeface="Calibri" panose="020F0502020204030204" pitchFamily="34" charset="0"/>
              </a:rPr>
              <a:t> </a:t>
            </a:r>
            <a:r>
              <a:rPr lang="ru-RU" dirty="0">
                <a:ea typeface="Calibri" panose="020F0502020204030204" pitchFamily="34" charset="0"/>
              </a:rPr>
              <a:t>многомерное дерево </a:t>
            </a:r>
            <a:endParaRPr lang="en-US" dirty="0">
              <a:ea typeface="Calibri" panose="020F0502020204030204" pitchFamily="34" charset="0"/>
            </a:endParaRPr>
          </a:p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</a:rPr>
              <a:t>Overpass</a:t>
            </a:r>
            <a:r>
              <a:rPr lang="ru-RU" dirty="0">
                <a:ea typeface="Calibri" panose="020F0502020204030204" pitchFamily="34" charset="0"/>
              </a:rPr>
              <a:t> – используется для запроса данных из </a:t>
            </a:r>
            <a:r>
              <a:rPr lang="en-US" dirty="0">
                <a:ea typeface="Calibri" panose="020F0502020204030204" pitchFamily="34" charset="0"/>
              </a:rPr>
              <a:t>OSM</a:t>
            </a:r>
            <a:endParaRPr lang="ru-RU" dirty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021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268EB-A8E0-4EED-97E8-849632367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запросов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281A6-5896-4286-AC19-B0E3F312E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897C4C-A64E-4735-9BE6-87E82CE792B7}"/>
              </a:ext>
            </a:extLst>
          </p:cNvPr>
          <p:cNvSpPr/>
          <p:nvPr/>
        </p:nvSpPr>
        <p:spPr>
          <a:xfrm>
            <a:off x="521207" y="1276397"/>
            <a:ext cx="4791022" cy="282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</a:rPr>
              <a:t>//Использование оператора объединения, 3 раздельных условия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out</a:t>
            </a: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</a:rPr>
              <a:t>: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json</a:t>
            </a: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</a:rPr>
              <a:t>][</a:t>
            </a:r>
            <a:r>
              <a:rPr lang="en-US" dirty="0" err="1">
                <a:latin typeface="Courier New" panose="02070309020205020404" pitchFamily="49" charset="0"/>
                <a:ea typeface="Calibri" panose="020F0502020204030204" pitchFamily="34" charset="0"/>
              </a:rPr>
              <a:t>bbox</a:t>
            </a: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</a:rPr>
              <a:t>:{{</a:t>
            </a:r>
            <a:r>
              <a:rPr lang="en-US" dirty="0" err="1">
                <a:latin typeface="Courier New" panose="02070309020205020404" pitchFamily="49" charset="0"/>
                <a:ea typeface="Calibri" panose="020F0502020204030204" pitchFamily="34" charset="0"/>
              </a:rPr>
              <a:t>bbox</a:t>
            </a: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</a:rPr>
              <a:t>}}];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(  node[amenity=school];</a:t>
            </a:r>
            <a:endParaRPr lang="ru-RU" dirty="0"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  node[amenity=kindergarten];</a:t>
            </a:r>
            <a:endParaRPr lang="ru-RU" dirty="0"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</a:rPr>
              <a:t> 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node</a:t>
            </a: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shop</a:t>
            </a: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</a:rPr>
              <a:t>=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hairdresser</a:t>
            </a: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</a:rPr>
              <a:t>];);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out</a:t>
            </a: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13F51-03D6-4C10-B638-C2E1E746D9AB}"/>
              </a:ext>
            </a:extLst>
          </p:cNvPr>
          <p:cNvSpPr/>
          <p:nvPr/>
        </p:nvSpPr>
        <p:spPr>
          <a:xfrm>
            <a:off x="5323926" y="3429000"/>
            <a:ext cx="6096000" cy="23010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</a:rPr>
              <a:t>//Использование всего одного условия с регулярными выражениями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ea typeface="Calibri" panose="020F0502020204030204" pitchFamily="34" charset="0"/>
              </a:rPr>
              <a:t>out:json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][timeout:25][</a:t>
            </a:r>
            <a:r>
              <a:rPr lang="en-US" dirty="0" err="1">
                <a:latin typeface="Courier New" panose="02070309020205020404" pitchFamily="49" charset="0"/>
                <a:ea typeface="Calibri" panose="020F0502020204030204" pitchFamily="34" charset="0"/>
              </a:rPr>
              <a:t>bbox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:{{</a:t>
            </a:r>
            <a:r>
              <a:rPr lang="en-US" dirty="0" err="1">
                <a:latin typeface="Courier New" panose="02070309020205020404" pitchFamily="49" charset="0"/>
                <a:ea typeface="Calibri" panose="020F0502020204030204" pitchFamily="34" charset="0"/>
              </a:rPr>
              <a:t>bbox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}}];</a:t>
            </a:r>
            <a:endParaRPr lang="ru-RU" dirty="0"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node[~"^(</a:t>
            </a:r>
            <a:r>
              <a:rPr lang="en-US" dirty="0" err="1">
                <a:latin typeface="Courier New" panose="02070309020205020404" pitchFamily="49" charset="0"/>
                <a:ea typeface="Calibri" panose="020F0502020204030204" pitchFamily="34" charset="0"/>
              </a:rPr>
              <a:t>amenity|shop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)$"~"^(</a:t>
            </a:r>
            <a:r>
              <a:rPr lang="en-US" dirty="0" err="1">
                <a:latin typeface="Courier New" panose="02070309020205020404" pitchFamily="49" charset="0"/>
                <a:ea typeface="Calibri" panose="020F0502020204030204" pitchFamily="34" charset="0"/>
              </a:rPr>
              <a:t>school|kindergarten|hairdresser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)$"];</a:t>
            </a:r>
            <a:endParaRPr lang="ru-RU" dirty="0">
              <a:latin typeface="Courier New" panose="02070309020205020404" pitchFamily="49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</a:rPr>
              <a:t>out</a:t>
            </a: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53374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268EB-A8E0-4EED-97E8-849632367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запросов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281A6-5896-4286-AC19-B0E3F312E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E15AB98-DAC7-48CB-BA06-D9C1228F7F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9239893"/>
              </p:ext>
            </p:extLst>
          </p:nvPr>
        </p:nvGraphicFramePr>
        <p:xfrm>
          <a:off x="521207" y="2079035"/>
          <a:ext cx="5940425" cy="3599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8B72CD0-8197-45C4-B3F7-B1C9BBC961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6756370"/>
              </p:ext>
            </p:extLst>
          </p:nvPr>
        </p:nvGraphicFramePr>
        <p:xfrm>
          <a:off x="5985100" y="2079035"/>
          <a:ext cx="5940425" cy="3599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71976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5BDE-5498-483D-A744-DC4521B9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5FA1D-C4C9-47F8-94D9-6D69C960ED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561642" cy="4612266"/>
          </a:xfrm>
        </p:spPr>
        <p:txBody>
          <a:bodyPr>
            <a:normAutofit/>
          </a:bodyPr>
          <a:lstStyle/>
          <a:p>
            <a:r>
              <a:rPr lang="ru-RU" sz="2400" dirty="0"/>
              <a:t>Способы формирования рейтинга</a:t>
            </a:r>
            <a:r>
              <a:rPr lang="en-US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Проведение исследований общественного мнения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Использование статистических данных и данных об организациях</a:t>
            </a:r>
            <a:endParaRPr lang="en-US" sz="2400" dirty="0"/>
          </a:p>
          <a:p>
            <a:r>
              <a:rPr lang="ru-RU" sz="2400" dirty="0"/>
              <a:t>Инфраструктура – один из самых главных критериев для оценки качества жизни в районе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88DB9-6A46-440D-BFA3-5FD99B748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785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464FD-7F96-4DCF-9BC9-63F986EA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Расчёт расстояний и рейтинга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84AB1-65D7-454F-820F-35615A14E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1F92-E7F0-485B-963F-4C7DCE80FFDC}"/>
              </a:ext>
            </a:extLst>
          </p:cNvPr>
          <p:cNvSpPr/>
          <p:nvPr/>
        </p:nvSpPr>
        <p:spPr>
          <a:xfrm>
            <a:off x="704295" y="1688376"/>
            <a:ext cx="6082967" cy="456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ea typeface="Calibri" panose="020F0502020204030204" pitchFamily="34" charset="0"/>
              </a:rPr>
              <a:t>Формула гаверсинусов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F73370A-C4B9-4EB0-B840-FE66455E468C}"/>
                  </a:ext>
                </a:extLst>
              </p:cNvPr>
              <p:cNvSpPr/>
              <p:nvPr/>
            </p:nvSpPr>
            <p:spPr>
              <a:xfrm>
                <a:off x="949910" y="1720082"/>
                <a:ext cx="8930936" cy="1794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540385" algn="just">
                  <a:lnSpc>
                    <a:spcPct val="150000"/>
                  </a:lnSpc>
                </a:pPr>
                <a:r>
                  <a:rPr lang="ru-RU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 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𝑙𝑎𝑡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𝑙𝑎𝑡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𝑠𝑖𝑛</m:t>
                                      </m:r>
                                    </m:e>
                                    <m:sup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𝑙𝑜𝑛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𝐴</m:t>
                                              </m:r>
                                            </m:sub>
                                          </m:sSub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𝑙𝑜𝑛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  <a:ea typeface="Calibri" panose="020F050202020403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  <m:sup/>
                          </m:sSup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𝑙𝑎𝑡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d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ru-RU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𝑙𝑎𝑡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𝑑𝑖𝑠𝑡</m:t>
                      </m:r>
                      <m:r>
                        <a:rPr lang="ru-RU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 = </m:t>
                      </m:r>
                      <m:r>
                        <a:rPr lang="ru-RU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ru-RU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∗ 2 ∗ </m:t>
                      </m:r>
                      <m:r>
                        <a:rPr lang="ru-RU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𝑎𝑡𝑎𝑛</m:t>
                      </m:r>
                      <m:r>
                        <a:rPr lang="ru-RU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2(</m:t>
                      </m:r>
                      <m:rad>
                        <m:radPr>
                          <m:degHide m:val="on"/>
                          <m:ctrlP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rad>
                      <m:r>
                        <a:rPr lang="ru-RU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r>
                            <a:rPr lang="ru-RU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</m:rad>
                      <m:r>
                        <a:rPr lang="ru-RU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F73370A-C4B9-4EB0-B840-FE66455E4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10" y="1720082"/>
                <a:ext cx="8930936" cy="17949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6FD1539-A048-455F-BCF7-B417D73E7770}"/>
              </a:ext>
            </a:extLst>
          </p:cNvPr>
          <p:cNvSpPr/>
          <p:nvPr/>
        </p:nvSpPr>
        <p:spPr>
          <a:xfrm>
            <a:off x="704295" y="3548919"/>
            <a:ext cx="8159991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dirty="0">
                <a:ea typeface="Calibri" panose="020F0502020204030204" pitchFamily="34" charset="0"/>
              </a:rPr>
              <a:t>Для ускорения вычислений при оценке используется теорема Пифагора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4228131-0E7C-485F-9FBD-2339EA3EC6D5}"/>
                  </a:ext>
                </a:extLst>
              </p:cNvPr>
              <p:cNvSpPr/>
              <p:nvPr/>
            </p:nvSpPr>
            <p:spPr>
              <a:xfrm>
                <a:off x="2822628" y="4680260"/>
                <a:ext cx="5055294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𝑟𝑎𝑡𝑖𝑛𝑔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"/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𝑡𝑖𝑚𝑒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 ближ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r>
                        <a:rPr lang="ru-RU" i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4228131-0E7C-485F-9FBD-2339EA3EC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628" y="4680260"/>
                <a:ext cx="5055294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6069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268EB-A8E0-4EED-97E8-849632367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8550222" cy="640080"/>
          </a:xfrm>
        </p:spPr>
        <p:txBody>
          <a:bodyPr>
            <a:normAutofit/>
          </a:bodyPr>
          <a:lstStyle/>
          <a:p>
            <a:r>
              <a:rPr lang="ru-RU" dirty="0"/>
              <a:t>Расчёт рейтинга и построение карты рейтинга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281A6-5896-4286-AC19-B0E3F312E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3E34FC-22FF-4FF0-83FE-BD41DF496D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207" y="1626717"/>
            <a:ext cx="5340049" cy="4391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382E22-A557-462A-92A0-DCBD27B6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114" y="1626599"/>
            <a:ext cx="5021943" cy="4391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03D98F-2437-4FAB-83A3-D56DE38EC3F1}"/>
              </a:ext>
            </a:extLst>
          </p:cNvPr>
          <p:cNvSpPr txBox="1"/>
          <p:nvPr/>
        </p:nvSpPr>
        <p:spPr>
          <a:xfrm>
            <a:off x="543474" y="6187307"/>
            <a:ext cx="390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Карта рейтинга районов Воронежа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E172F-D7D7-4D95-9C90-ECBE1CEFE255}"/>
              </a:ext>
            </a:extLst>
          </p:cNvPr>
          <p:cNvSpPr txBox="1"/>
          <p:nvPr/>
        </p:nvSpPr>
        <p:spPr>
          <a:xfrm>
            <a:off x="6653988" y="6187189"/>
            <a:ext cx="3677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Карта рейтинга районов Москвы</a:t>
            </a:r>
          </a:p>
        </p:txBody>
      </p:sp>
    </p:spTree>
    <p:extLst>
      <p:ext uri="{BB962C8B-B14F-4D97-AF65-F5344CB8AC3E}">
        <p14:creationId xmlns:p14="http://schemas.microsoft.com/office/powerpoint/2010/main" val="2877683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083C62-3942-4D99-BBE6-26207FD52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139" y="1204686"/>
            <a:ext cx="5919501" cy="5653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8FB50D-F0EE-4F17-9AE0-BC5A879B1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Разные сценарии использования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6CB2C-6F9D-4E06-8CEE-0A2C46D05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E28E89-AE6A-4598-A2AB-3444FB25C1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172048" cy="397764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Семьянин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Ответственный студент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Безответственный студент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7270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FABEF-AF9D-4F42-B8F5-FEBE1791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расчёта рейтинга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298A0-66DA-416A-96EE-0FE94BFD2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E483604-10A2-496E-A383-72DC52393B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2469509"/>
              </p:ext>
            </p:extLst>
          </p:nvPr>
        </p:nvGraphicFramePr>
        <p:xfrm>
          <a:off x="2491259" y="1340802"/>
          <a:ext cx="7209481" cy="5069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17258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1164324"/>
            <a:ext cx="10427563" cy="2167812"/>
          </a:xfrm>
        </p:spPr>
        <p:txBody>
          <a:bodyPr anchor="ctr" anchorCtr="0">
            <a:norm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Формирование карты рейтинга жилых районов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ru-RU" sz="4400" dirty="0">
                <a:solidFill>
                  <a:schemeClr val="bg1"/>
                </a:solidFill>
              </a:rPr>
              <a:t>с точки зрения инфраструктуры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38200" y="3428999"/>
            <a:ext cx="9582736" cy="1973511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chemeClr val="bg1"/>
                </a:solidFill>
                <a:latin typeface="+mj-lt"/>
              </a:rPr>
              <a:t>Выполнил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:</a:t>
            </a:r>
            <a:br>
              <a:rPr lang="ru-RU" sz="2400" dirty="0">
                <a:solidFill>
                  <a:schemeClr val="bg1"/>
                </a:solidFill>
                <a:latin typeface="+mj-lt"/>
              </a:rPr>
            </a:br>
            <a:r>
              <a:rPr lang="ru-RU" sz="2400" dirty="0">
                <a:solidFill>
                  <a:schemeClr val="bg1"/>
                </a:solidFill>
                <a:latin typeface="+mj-lt"/>
              </a:rPr>
              <a:t>Студент 3 курса ФКН</a:t>
            </a:r>
            <a:br>
              <a:rPr lang="ru-RU" sz="2400" dirty="0">
                <a:solidFill>
                  <a:schemeClr val="bg1"/>
                </a:solidFill>
                <a:latin typeface="+mj-lt"/>
              </a:rPr>
            </a:br>
            <a:r>
              <a:rPr lang="ru-RU" sz="2400" dirty="0" err="1">
                <a:solidFill>
                  <a:schemeClr val="bg1"/>
                </a:solidFill>
                <a:latin typeface="+mj-lt"/>
              </a:rPr>
              <a:t>Калиткин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 А.В.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chemeClr val="bg1"/>
                </a:solidFill>
                <a:latin typeface="+mj-lt"/>
              </a:rPr>
              <a:t>Научный руководитель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:</a:t>
            </a:r>
            <a:br>
              <a:rPr lang="en-US" sz="2400" dirty="0">
                <a:solidFill>
                  <a:schemeClr val="bg1"/>
                </a:solidFill>
                <a:latin typeface="+mj-lt"/>
              </a:rPr>
            </a:br>
            <a:r>
              <a:rPr lang="ru-RU" sz="2400" dirty="0">
                <a:solidFill>
                  <a:schemeClr val="bg1"/>
                </a:solidFill>
                <a:latin typeface="+mj-lt"/>
              </a:rPr>
              <a:t>Старший преподаватель</a:t>
            </a:r>
            <a:br>
              <a:rPr lang="ru-RU" sz="2400" dirty="0">
                <a:solidFill>
                  <a:schemeClr val="bg1"/>
                </a:solidFill>
                <a:latin typeface="+mj-lt"/>
              </a:rPr>
            </a:br>
            <a:r>
              <a:rPr lang="ru-RU" sz="2400" dirty="0">
                <a:solidFill>
                  <a:schemeClr val="bg1"/>
                </a:solidFill>
                <a:latin typeface="+mj-lt"/>
              </a:rPr>
              <a:t>Самойлов Н.К.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2714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5BDE-5498-483D-A744-DC4521B9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5FA1D-C4C9-47F8-94D9-6D69C960ED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561642" cy="461226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Цель работы - разработать веб-приложение, позволяющее пользователям строить тепловую карту качества района для проживания, основанную на данных о инфраструктуре, получаемых из </a:t>
            </a:r>
            <a:r>
              <a:rPr lang="en-US" sz="2400" dirty="0"/>
              <a:t>OpenStreetMap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Конечные пользователи – люди, изучающие другой город с целью выбора наилучшего возможного будущего места жительства с точки зрения инфраструктуры в связи с планируемым переездом и не обладающие специальными техническими знаниями или умениями.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649B7-2B6C-4F54-8A6B-F1C620A85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100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5BDE-5498-483D-A744-DC4521B9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Требования к разрабатываемому приложению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5FA1D-C4C9-47F8-94D9-6D69C960ED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561642" cy="4612266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Работать в браузерах, актуальных на момент разработки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Использовать для работы данные, получаемые из OpenStreetMap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Позволять пользователю открыть на экране произвольный участок карты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Позволять выбрать пользователю один из заранее определённых наборов инфраструктурных объектов, участвующих в расчёте рейтинга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Рассчитывать и отображать полупрозрачную тепловую карту рейтинга для районов, отображаемых на экране пользователя, по нажатию кнопки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Отображать численное значение рейтинга в точке на карте по нажатию на эту точку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649B7-2B6C-4F54-8A6B-F1C620A85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5BDE-5498-483D-A744-DC4521B95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0398327" cy="640080"/>
          </a:xfrm>
        </p:spPr>
        <p:txBody>
          <a:bodyPr>
            <a:normAutofit/>
          </a:bodyPr>
          <a:lstStyle/>
          <a:p>
            <a:r>
              <a:rPr lang="ru-RU" dirty="0"/>
              <a:t>Что необходимо для анализа предметной области?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5FA1D-C4C9-47F8-94D9-6D69C960ED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561642" cy="4612266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Изучить методы и источники данных, использованные в общедоступных исследованиях и программных продуктах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Определить преимущества и недостатки существующих решений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Выбрать источник данных об инфраструктуры, учитывая</a:t>
            </a:r>
            <a:r>
              <a:rPr lang="en-US" sz="2400" dirty="0"/>
              <a:t>:</a:t>
            </a:r>
          </a:p>
          <a:p>
            <a:pPr marL="571500" lvl="1" indent="-342900">
              <a:lnSpc>
                <a:spcPct val="110000"/>
              </a:lnSpc>
            </a:pPr>
            <a:r>
              <a:rPr lang="ru-RU" sz="2400" dirty="0"/>
              <a:t>Их условия использования</a:t>
            </a:r>
          </a:p>
          <a:p>
            <a:pPr marL="571500" lvl="1" indent="-342900">
              <a:lnSpc>
                <a:spcPct val="110000"/>
              </a:lnSpc>
            </a:pPr>
            <a:r>
              <a:rPr lang="ru-RU" sz="2400" dirty="0"/>
              <a:t>Накладываемые лицензией ограничения</a:t>
            </a:r>
          </a:p>
          <a:p>
            <a:pPr marL="571500" lvl="1" indent="-342900">
              <a:lnSpc>
                <a:spcPct val="110000"/>
              </a:lnSpc>
            </a:pPr>
            <a:r>
              <a:rPr lang="ru-RU" sz="2400" dirty="0"/>
              <a:t>Средства доступа к ним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Изучить структуру данных выбранного источника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Выбрать средства реализации и архитектуру приложения</a:t>
            </a:r>
          </a:p>
          <a:p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1E0A2-6502-434D-B485-624715B31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1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5BDE-5498-483D-A744-DC4521B95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0398327" cy="640080"/>
          </a:xfrm>
        </p:spPr>
        <p:txBody>
          <a:bodyPr>
            <a:normAutofit/>
          </a:bodyPr>
          <a:lstStyle/>
          <a:p>
            <a:r>
              <a:rPr lang="ru-RU" dirty="0"/>
              <a:t>Что необходимо для реализации приложения?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5FA1D-C4C9-47F8-94D9-6D69C960ED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561642" cy="4612266"/>
          </a:xfrm>
        </p:spPr>
        <p:txBody>
          <a:bodyPr>
            <a:normAutofit fontScale="92500"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Получение приложением данных об инфраструктуре для выбранного на карте участка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Поиск ближайшего к точке объекта определённой категории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Расчёт расстояния и затрат времени на перемещение между точками на карте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Расчёт рейтинга конкретной точки на карте с точки зрения инфраструктуры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Формирование картинки тепловой карты рейтинга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Профилирование и оптимизация используемых алгоритмов </a:t>
            </a:r>
          </a:p>
          <a:p>
            <a:endParaRPr lang="ru-RU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1E0A2-6502-434D-B485-624715B31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9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5BDE-5498-483D-A744-DC4521B95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0620269" cy="640080"/>
          </a:xfrm>
        </p:spPr>
        <p:txBody>
          <a:bodyPr>
            <a:normAutofit/>
          </a:bodyPr>
          <a:lstStyle/>
          <a:p>
            <a:r>
              <a:rPr lang="ru-RU" dirty="0"/>
              <a:t>Обзор существующих решений – опросы общественного мнения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5FA1D-C4C9-47F8-94D9-6D69C960ED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4" y="1435608"/>
            <a:ext cx="9829623" cy="187576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Чистота, экология, безопасность, работа коммунальных служб</a:t>
            </a: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Наличие инфраструктуры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E5F18-6936-47F1-A345-90BD10F4B3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29503" y="2462638"/>
            <a:ext cx="6603676" cy="378126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2F120-74A5-46BF-9B81-D9649EA96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06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5BDE-5498-483D-A744-DC4521B95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6" y="448056"/>
            <a:ext cx="10078731" cy="640080"/>
          </a:xfrm>
        </p:spPr>
        <p:txBody>
          <a:bodyPr>
            <a:normAutofit/>
          </a:bodyPr>
          <a:lstStyle/>
          <a:p>
            <a:r>
              <a:rPr lang="ru-RU" dirty="0"/>
              <a:t>Обзор существующих решений – исследования Яндекса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5FA1D-C4C9-47F8-94D9-6D69C960ED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3727706" cy="34572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Рейтинги, полученные аналитически, используя данные об организациях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6A9E2-CCBC-4675-A0D0-8CBACDE6CE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54588" y="1292308"/>
            <a:ext cx="6877119" cy="53186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F359E-0FF9-4414-8FAA-99D76236D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69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5BDE-5498-483D-A744-DC4521B95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6" y="448056"/>
            <a:ext cx="10709045" cy="640080"/>
          </a:xfrm>
        </p:spPr>
        <p:txBody>
          <a:bodyPr>
            <a:normAutofit/>
          </a:bodyPr>
          <a:lstStyle/>
          <a:p>
            <a:r>
              <a:rPr lang="ru-RU" dirty="0"/>
              <a:t>Обзор существующих решений – карта </a:t>
            </a:r>
            <a:r>
              <a:rPr lang="ru-RU" dirty="0" err="1"/>
              <a:t>Яндекс.Недвижимости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5FA1D-C4C9-47F8-94D9-6D69C960EDF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3727706" cy="34572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Рейтинги, полученные аналитически, используя данные об организациях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F359E-0FF9-4414-8FAA-99D76236D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54FB17-E650-453A-A997-EBBF142FDA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77537" y="1570117"/>
            <a:ext cx="4869180" cy="43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8844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25A0713-A64B-439B-91E9-551CE2BAEA8D}" vid="{FD9CE0B8-0910-4446-AF74-F335AEE71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0072C5-DDE0-4258-BA7A-4D4B80DFA6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{9EF897D7-EFC7-472D-8CB1-0612485394AB}tf10001108_win32</Template>
  <TotalTime>0</TotalTime>
  <Words>738</Words>
  <Application>Microsoft Office PowerPoint</Application>
  <PresentationFormat>Widescreen</PresentationFormat>
  <Paragraphs>136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Cambria Math</vt:lpstr>
      <vt:lpstr>Courier New</vt:lpstr>
      <vt:lpstr>Segoe UI</vt:lpstr>
      <vt:lpstr>Segoe UI Light</vt:lpstr>
      <vt:lpstr>Times New Roman</vt:lpstr>
      <vt:lpstr>WelcomeDoc</vt:lpstr>
      <vt:lpstr>Формирование карты рейтинга жилых районов с точки зрения инфраструктуры</vt:lpstr>
      <vt:lpstr>Введение</vt:lpstr>
      <vt:lpstr>Постановка задачи</vt:lpstr>
      <vt:lpstr>Требования к разрабатываемому приложению</vt:lpstr>
      <vt:lpstr>Что необходимо для анализа предметной области?</vt:lpstr>
      <vt:lpstr>Что необходимо для реализации приложения?</vt:lpstr>
      <vt:lpstr>Обзор существующих решений – опросы общественного мнения</vt:lpstr>
      <vt:lpstr>Обзор существующих решений – исследования Яндекса</vt:lpstr>
      <vt:lpstr>Обзор существующих решений – карта Яндекс.Недвижимости</vt:lpstr>
      <vt:lpstr>Сценарий использования приложения</vt:lpstr>
      <vt:lpstr>Выбор источника данных об инфраструктуре</vt:lpstr>
      <vt:lpstr>Выбор средства доступа к данным</vt:lpstr>
      <vt:lpstr>Overpass Turbo</vt:lpstr>
      <vt:lpstr>Выбор технологий и архитектуры для приложения</vt:lpstr>
      <vt:lpstr>Структура данных OSM</vt:lpstr>
      <vt:lpstr>Выбор данных об инфраструктуре</vt:lpstr>
      <vt:lpstr>Структура приложения</vt:lpstr>
      <vt:lpstr>Оптимизация запросов</vt:lpstr>
      <vt:lpstr>Оптимизация запросов</vt:lpstr>
      <vt:lpstr>Расчёт расстояний и рейтинга</vt:lpstr>
      <vt:lpstr>Расчёт рейтинга и построение карты рейтинга</vt:lpstr>
      <vt:lpstr>Разные сценарии использования</vt:lpstr>
      <vt:lpstr>Оптимизация расчёта рейтинга</vt:lpstr>
      <vt:lpstr>Формирование карты рейтинга жилых районов с точки зрения инфраструктуры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Формирование карты рейтинга жилых районов</dc:title>
  <dc:creator>Kalitkin Andrei</dc:creator>
  <cp:keywords/>
  <cp:lastModifiedBy>Kalitkin Andrei</cp:lastModifiedBy>
  <cp:revision>29</cp:revision>
  <dcterms:created xsi:type="dcterms:W3CDTF">2021-06-03T13:37:21Z</dcterms:created>
  <dcterms:modified xsi:type="dcterms:W3CDTF">2021-07-02T14:01:55Z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